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7" r:id="rId10"/>
    <p:sldId id="271" r:id="rId11"/>
    <p:sldId id="265" r:id="rId12"/>
    <p:sldId id="266" r:id="rId13"/>
    <p:sldId id="268" r:id="rId14"/>
    <p:sldId id="269" r:id="rId15"/>
    <p:sldId id="273" r:id="rId16"/>
    <p:sldId id="270" r:id="rId17"/>
    <p:sldId id="276" r:id="rId18"/>
    <p:sldId id="274" r:id="rId19"/>
    <p:sldId id="27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2615DA-20FF-4BAC-BB64-0E652AB779CB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6F8734-D23A-47E0-8103-790241FEF7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0679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F8734-D23A-47E0-8103-790241FEF748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900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BD4D1-F8A2-4B80-868C-0CF5F468A922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8C932-5BBC-4CAC-8E1C-089154CCFA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BD4D1-F8A2-4B80-868C-0CF5F468A922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8C932-5BBC-4CAC-8E1C-089154CCFA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BD4D1-F8A2-4B80-868C-0CF5F468A922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8C932-5BBC-4CAC-8E1C-089154CCFA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BD4D1-F8A2-4B80-868C-0CF5F468A922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8C932-5BBC-4CAC-8E1C-089154CCFA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BD4D1-F8A2-4B80-868C-0CF5F468A922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8C932-5BBC-4CAC-8E1C-089154CCFA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BD4D1-F8A2-4B80-868C-0CF5F468A922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8C932-5BBC-4CAC-8E1C-089154CCFA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BD4D1-F8A2-4B80-868C-0CF5F468A922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8C932-5BBC-4CAC-8E1C-089154CCFA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BD4D1-F8A2-4B80-868C-0CF5F468A922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8C932-5BBC-4CAC-8E1C-089154CCFA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BD4D1-F8A2-4B80-868C-0CF5F468A922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8C932-5BBC-4CAC-8E1C-089154CCFA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BD4D1-F8A2-4B80-868C-0CF5F468A922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8C932-5BBC-4CAC-8E1C-089154CCFA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BD4D1-F8A2-4B80-868C-0CF5F468A922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8C932-5BBC-4CAC-8E1C-089154CCFA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0BD4D1-F8A2-4B80-868C-0CF5F468A922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28C932-5BBC-4CAC-8E1C-089154CCFAE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commons.wikimedia.org/wiki/File:Juvenile_Frog_with_tail_top_view_(1).JPG?uselang=ru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hyperlink" Target="https://ru.wikipedia.org/wiki/%D0%9F%D0%B0%D1%80%D0%B0%D0%BA%D1%80%D0%B8%D0%BD%D0%B8%D1%8F" TargetMode="Externa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1.png"/>
          <p:cNvPicPr>
            <a:picLocks noChangeAspect="1"/>
          </p:cNvPicPr>
          <p:nvPr/>
        </p:nvPicPr>
        <p:blipFill>
          <a:blip r:embed="rId2" cstate="print"/>
          <a:srcRect l="1963" r="23074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814959"/>
            <a:ext cx="8424936" cy="1470025"/>
          </a:xfrm>
        </p:spPr>
        <p:txBody>
          <a:bodyPr>
            <a:normAutofit fontScale="90000"/>
          </a:bodyPr>
          <a:lstStyle/>
          <a:p>
            <a:r>
              <a:rPr lang="ru-RU" sz="6600" dirty="0" smtClean="0"/>
              <a:t>Клеточная гибель. Некроз и </a:t>
            </a:r>
            <a:r>
              <a:rPr lang="ru-RU" sz="6600" dirty="0" err="1" smtClean="0"/>
              <a:t>апоптоз</a:t>
            </a:r>
            <a:r>
              <a:rPr lang="ru-RU" sz="6600" dirty="0" smtClean="0"/>
              <a:t> клеток.</a:t>
            </a:r>
            <a:endParaRPr lang="ru-RU" sz="6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87624" y="4268688"/>
            <a:ext cx="6400800" cy="17526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2"/>
                </a:solidFill>
              </a:rPr>
              <a:t>д.б.н., профессор кафедры </a:t>
            </a:r>
            <a:r>
              <a:rPr lang="ru-RU" sz="2400" dirty="0" err="1" smtClean="0">
                <a:solidFill>
                  <a:schemeClr val="accent2"/>
                </a:solidFill>
              </a:rPr>
              <a:t>биоразнообразия</a:t>
            </a:r>
            <a:r>
              <a:rPr lang="ru-RU" sz="2400" dirty="0" smtClean="0">
                <a:solidFill>
                  <a:schemeClr val="accent2"/>
                </a:solidFill>
              </a:rPr>
              <a:t> и биоресурсов </a:t>
            </a:r>
            <a:r>
              <a:rPr lang="ru-RU" sz="2400" dirty="0" err="1" smtClean="0">
                <a:solidFill>
                  <a:schemeClr val="accent2"/>
                </a:solidFill>
              </a:rPr>
              <a:t>Шалахметова</a:t>
            </a:r>
            <a:r>
              <a:rPr lang="ru-RU" sz="2400" dirty="0" smtClean="0">
                <a:solidFill>
                  <a:schemeClr val="accent2"/>
                </a:solidFill>
              </a:rPr>
              <a:t> Т.М.</a:t>
            </a:r>
            <a:endParaRPr lang="ru-RU" sz="24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18654"/>
            <a:ext cx="8363272" cy="5620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Морфология </a:t>
            </a:r>
            <a:r>
              <a:rPr lang="ru-RU" dirty="0" err="1" smtClean="0"/>
              <a:t>апоптоза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Процесс </a:t>
            </a:r>
            <a:r>
              <a:rPr lang="ru-RU" dirty="0" err="1" smtClean="0"/>
              <a:t>апоптоза</a:t>
            </a:r>
            <a:r>
              <a:rPr lang="ru-RU" dirty="0" smtClean="0"/>
              <a:t> начинается со сжатия клеточного содержимого, конденсации хроматина по периферии ядра, затем его фрагментации, образования пузырей на поверхности клетки (</a:t>
            </a:r>
            <a:r>
              <a:rPr lang="ru-RU" dirty="0" err="1" smtClean="0"/>
              <a:t>блеббинг</a:t>
            </a:r>
            <a:r>
              <a:rPr lang="ru-RU" dirty="0" smtClean="0"/>
              <a:t>), ее фрагментации на отдельные части (тельца), отграниченные плазматической мембраной – </a:t>
            </a:r>
            <a:r>
              <a:rPr lang="ru-RU" b="1" dirty="0" err="1" smtClean="0"/>
              <a:t>апоптотические</a:t>
            </a:r>
            <a:r>
              <a:rPr lang="ru-RU" b="1" dirty="0" smtClean="0"/>
              <a:t> тельца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Апоптотические</a:t>
            </a:r>
            <a:r>
              <a:rPr lang="ru-RU" dirty="0" smtClean="0"/>
              <a:t> тельца </a:t>
            </a:r>
            <a:r>
              <a:rPr lang="ru-RU" dirty="0" err="1" smtClean="0"/>
              <a:t>фагоцитируются</a:t>
            </a:r>
            <a:r>
              <a:rPr lang="ru-RU" dirty="0" smtClean="0"/>
              <a:t> макрофагами или нормальными соседними клетками. </a:t>
            </a:r>
          </a:p>
          <a:p>
            <a:r>
              <a:rPr lang="ru-RU" dirty="0" smtClean="0"/>
              <a:t>Воспалительная реакция не развивается.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143000"/>
          </a:xfrm>
        </p:spPr>
        <p:txBody>
          <a:bodyPr>
            <a:noAutofit/>
          </a:bodyPr>
          <a:lstStyle/>
          <a:p>
            <a:r>
              <a:rPr lang="ru-RU" sz="3600" dirty="0" smtClean="0"/>
              <a:t>Морфологические отличия </a:t>
            </a:r>
            <a:r>
              <a:rPr lang="ru-RU" sz="3600" dirty="0" err="1" smtClean="0"/>
              <a:t>апоптоза</a:t>
            </a:r>
            <a:r>
              <a:rPr lang="ru-RU" sz="3600" dirty="0" smtClean="0"/>
              <a:t> и некроза</a:t>
            </a:r>
            <a:endParaRPr lang="ru-RU" sz="3600" dirty="0"/>
          </a:p>
        </p:txBody>
      </p:sp>
      <p:pic>
        <p:nvPicPr>
          <p:cNvPr id="20482" name="Picture 2" descr="C:\Users\user\Desktop\Апоптоз\03.png"/>
          <p:cNvPicPr>
            <a:picLocks noChangeAspect="1" noChangeArrowheads="1"/>
          </p:cNvPicPr>
          <p:nvPr/>
        </p:nvPicPr>
        <p:blipFill>
          <a:blip r:embed="rId2" cstate="print"/>
          <a:srcRect l="23435" r="7386"/>
          <a:stretch>
            <a:fillRect/>
          </a:stretch>
        </p:blipFill>
        <p:spPr bwMode="auto">
          <a:xfrm>
            <a:off x="1187624" y="1412776"/>
            <a:ext cx="6638695" cy="5184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964488" cy="1143000"/>
          </a:xfrm>
        </p:spPr>
        <p:txBody>
          <a:bodyPr>
            <a:noAutofit/>
          </a:bodyPr>
          <a:lstStyle/>
          <a:p>
            <a:r>
              <a:rPr lang="ru-RU" sz="3600" dirty="0" smtClean="0"/>
              <a:t>Роль </a:t>
            </a:r>
            <a:r>
              <a:rPr lang="ru-RU" sz="3600" dirty="0" err="1" smtClean="0"/>
              <a:t>апоптоза</a:t>
            </a:r>
            <a:r>
              <a:rPr lang="ru-RU" sz="3600" dirty="0" smtClean="0"/>
              <a:t> в многоклеточном организме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968552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Одной из главных функций </a:t>
            </a:r>
            <a:r>
              <a:rPr lang="ru-RU" dirty="0" err="1" smtClean="0"/>
              <a:t>апоптоза</a:t>
            </a:r>
            <a:r>
              <a:rPr lang="ru-RU" dirty="0" smtClean="0"/>
              <a:t> в многоклеточном организме является поддержание клеточного гомеостаза, то есть постоянства клеточной популяции. </a:t>
            </a:r>
          </a:p>
          <a:p>
            <a:r>
              <a:rPr lang="ru-RU" dirty="0" smtClean="0"/>
              <a:t>При этом обеспечивается правильное соотношение численности клеток различных типов, селекция разновидностей клеток внутри популяции, удаление генетически дефектных клеток. </a:t>
            </a:r>
          </a:p>
          <a:p>
            <a:r>
              <a:rPr lang="ru-RU" dirty="0" smtClean="0"/>
              <a:t>Во взрослом организме </a:t>
            </a:r>
            <a:r>
              <a:rPr lang="ru-RU" dirty="0" err="1" smtClean="0"/>
              <a:t>апоптоз</a:t>
            </a:r>
            <a:r>
              <a:rPr lang="ru-RU" dirty="0" smtClean="0"/>
              <a:t>, уравновешивая митотическое деление, обеспечивает обновление тканей путём поддержания сбалансированной численности клеток. </a:t>
            </a:r>
          </a:p>
          <a:p>
            <a:r>
              <a:rPr lang="ru-RU" dirty="0" smtClean="0"/>
              <a:t>В случаях нарушения этого процесса происходят изменения в анатомическом, физиологическом строении организма.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https://upload.wikimedia.org/wikipedia/commons/thumb/c/c8/Juvenile_Frog_with_tail_top_view_%281%29.JPG/220px-Juvenile_Frog_with_tail_top_view_%281%29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t="15055" b="6657"/>
          <a:stretch>
            <a:fillRect/>
          </a:stretch>
        </p:blipFill>
        <p:spPr bwMode="auto">
          <a:xfrm>
            <a:off x="827584" y="4221088"/>
            <a:ext cx="4176464" cy="240766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90662"/>
            <a:ext cx="8507288" cy="562074"/>
          </a:xfrm>
        </p:spPr>
        <p:txBody>
          <a:bodyPr>
            <a:noAutofit/>
          </a:bodyPr>
          <a:lstStyle/>
          <a:p>
            <a:r>
              <a:rPr lang="ru-RU" sz="3600" dirty="0" err="1" smtClean="0"/>
              <a:t>Апоптоз</a:t>
            </a:r>
            <a:r>
              <a:rPr lang="ru-RU" sz="3600" dirty="0" smtClean="0"/>
              <a:t> и </a:t>
            </a:r>
            <a:r>
              <a:rPr lang="ru-RU" sz="3600" dirty="0"/>
              <a:t>п</a:t>
            </a:r>
            <a:r>
              <a:rPr lang="ru-RU" sz="3600" dirty="0" smtClean="0"/>
              <a:t>роцессы метаморфоза у амфибий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340768"/>
            <a:ext cx="8640960" cy="892695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Редукция хвоста у головастика при превращении в лягушку</a:t>
            </a:r>
            <a:endParaRPr lang="ru-RU" dirty="0"/>
          </a:p>
        </p:txBody>
      </p:sp>
      <p:pic>
        <p:nvPicPr>
          <p:cNvPr id="21506" name="Picture 2" descr="https://upload.wikimedia.org/wikipedia/commons/thumb/9/9a/Haswell%27s_Frog_-_Paracrinia_haswelli_tadpole.jpg/1280px-Haswell%27s_Frog_-_Paracrinia_haswelli_tadpol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2348880"/>
            <a:ext cx="4359405" cy="2016224"/>
          </a:xfrm>
          <a:prstGeom prst="rect">
            <a:avLst/>
          </a:prstGeom>
          <a:noFill/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3829050" y="0"/>
            <a:ext cx="1485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Головастик </a:t>
            </a: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B0080"/>
                </a:solidFill>
                <a:effectLst/>
                <a:latin typeface="Arial" charset="0"/>
                <a:cs typeface="Arial" charset="0"/>
                <a:hlinkClick r:id="rId5" tooltip="Паракриния"/>
              </a:rPr>
              <a:t>Паракринии</a:t>
            </a:r>
            <a:endParaRPr kumimoji="0" lang="ru-RU" sz="900" b="0" i="0" u="none" strike="noStrike" cap="none" normalizeH="0" baseline="0" smtClean="0">
              <a:ln>
                <a:noFill/>
              </a:ln>
              <a:solidFill>
                <a:srgbClr val="252525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B0080"/>
                </a:solidFill>
                <a:effectLst/>
                <a:latin typeface="Arial" charset="0"/>
                <a:cs typeface="Arial" charset="0"/>
                <a:hlinkClick r:id="rId2"/>
              </a:rPr>
              <a:t>  </a:t>
            </a:r>
            <a:endParaRPr kumimoji="0" lang="ru-RU" sz="900" b="0" i="0" u="none" strike="noStrike" cap="none" normalizeH="0" baseline="0" smtClean="0">
              <a:ln>
                <a:noFill/>
              </a:ln>
              <a:solidFill>
                <a:srgbClr val="252525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smtClean="0">
              <a:ln>
                <a:noFill/>
              </a:ln>
              <a:solidFill>
                <a:srgbClr val="252525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Лягушонок с остатками хвоста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700" b="0" i="0" u="none" strike="noStrike" cap="none" normalizeH="0" baseline="0" smtClean="0">
              <a:ln>
                <a:noFill/>
              </a:ln>
              <a:solidFill>
                <a:srgbClr val="0B0080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13317" y="5589240"/>
            <a:ext cx="41306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/>
              <a:t>Лягушонок с остатками хвоста</a:t>
            </a:r>
          </a:p>
        </p:txBody>
      </p:sp>
      <p:pic>
        <p:nvPicPr>
          <p:cNvPr id="21510" name="Picture 6" descr="http://kaspyinfo.ru/wp-content/uploads/2015/06/ljagushka.png"/>
          <p:cNvPicPr>
            <a:picLocks noChangeAspect="1" noChangeArrowheads="1"/>
          </p:cNvPicPr>
          <p:nvPr/>
        </p:nvPicPr>
        <p:blipFill>
          <a:blip r:embed="rId6" cstate="print"/>
          <a:srcRect l="2857" b="1832"/>
          <a:stretch>
            <a:fillRect/>
          </a:stretch>
        </p:blipFill>
        <p:spPr bwMode="auto">
          <a:xfrm>
            <a:off x="5868144" y="2564904"/>
            <a:ext cx="2810979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712968" cy="1143000"/>
          </a:xfrm>
        </p:spPr>
        <p:txBody>
          <a:bodyPr>
            <a:noAutofit/>
          </a:bodyPr>
          <a:lstStyle/>
          <a:p>
            <a:r>
              <a:rPr lang="ru-RU" sz="3600" dirty="0" smtClean="0"/>
              <a:t>Патологии, обусловленные </a:t>
            </a:r>
            <a:r>
              <a:rPr lang="ru-RU" sz="3600" dirty="0"/>
              <a:t>нарушениями </a:t>
            </a:r>
            <a:r>
              <a:rPr lang="ru-RU" sz="3600" dirty="0" err="1" smtClean="0"/>
              <a:t>апоптоза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5345832"/>
            <a:ext cx="3096344" cy="139553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700" b="1" dirty="0" smtClean="0"/>
              <a:t>	Рудиментарные скопления клеток</a:t>
            </a:r>
            <a:r>
              <a:rPr lang="ru-RU" sz="1700" b="1" dirty="0"/>
              <a:t>, которые </a:t>
            </a:r>
            <a:r>
              <a:rPr lang="ru-RU" sz="1700" b="1" dirty="0" smtClean="0"/>
              <a:t>погибают путём </a:t>
            </a:r>
            <a:r>
              <a:rPr lang="ru-RU" sz="1700" b="1" dirty="0" err="1"/>
              <a:t>апоптоза</a:t>
            </a:r>
            <a:r>
              <a:rPr lang="ru-RU" sz="1700" b="1" dirty="0"/>
              <a:t> в </a:t>
            </a:r>
            <a:r>
              <a:rPr lang="ru-RU" sz="1700" b="1" dirty="0" smtClean="0"/>
              <a:t>процессе формирования </a:t>
            </a:r>
            <a:r>
              <a:rPr lang="ru-RU" sz="1700" b="1" dirty="0"/>
              <a:t>конечности</a:t>
            </a:r>
          </a:p>
        </p:txBody>
      </p:sp>
      <p:pic>
        <p:nvPicPr>
          <p:cNvPr id="25602" name="Picture 2" descr="https://upload.wikimedia.org/wikipedia/commons/thumb/5/54/Embryonic_foot_of_mouse.jpg/800px-Embryonic_foot_of_mou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122" y="1556792"/>
            <a:ext cx="2533726" cy="3816424"/>
          </a:xfrm>
          <a:prstGeom prst="rect">
            <a:avLst/>
          </a:prstGeom>
          <a:noFill/>
        </p:spPr>
      </p:pic>
      <p:pic>
        <p:nvPicPr>
          <p:cNvPr id="25604" name="Picture 4" descr="https://upload.wikimedia.org/wikipedia/commons/thumb/8/8d/Celldeath.jpg/800px-Celldeat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1556791"/>
            <a:ext cx="4752528" cy="3475287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851920" y="515719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/>
              <a:t>Нога человека со сросшимися указательным и средним пальцами иллюстрирует результат незавершившегося или нарушенного </a:t>
            </a:r>
            <a:r>
              <a:rPr lang="ru-RU" b="1" dirty="0" err="1"/>
              <a:t>апоптоза</a:t>
            </a:r>
            <a:r>
              <a:rPr lang="ru-RU" b="1" dirty="0"/>
              <a:t> на стадии эмбриогенеза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4941168"/>
            <a:ext cx="8363272" cy="1689051"/>
          </a:xfrm>
        </p:spPr>
        <p:txBody>
          <a:bodyPr>
            <a:normAutofit fontScale="55000" lnSpcReduction="20000"/>
          </a:bodyPr>
          <a:lstStyle/>
          <a:p>
            <a:pPr algn="ctr"/>
            <a:r>
              <a:rPr lang="ru-RU" b="1" dirty="0" smtClean="0"/>
              <a:t>Поперечный срез семенных канальцев.  </a:t>
            </a:r>
            <a:r>
              <a:rPr lang="ru-RU" dirty="0" smtClean="0"/>
              <a:t>Канальцы содержат </a:t>
            </a:r>
            <a:r>
              <a:rPr lang="ru-RU" dirty="0" err="1" smtClean="0"/>
              <a:t>сперматогенный</a:t>
            </a:r>
            <a:r>
              <a:rPr lang="ru-RU" dirty="0" smtClean="0"/>
              <a:t> эпителий, включающий различные поколения зародышевых клеток, находящихся на разных стадиях сперматогенеза. Дегенерирующие зародышевые клетки погибают путем </a:t>
            </a:r>
            <a:r>
              <a:rPr lang="ru-RU" dirty="0" err="1" smtClean="0"/>
              <a:t>апоптоза</a:t>
            </a:r>
            <a:r>
              <a:rPr lang="ru-RU" dirty="0" smtClean="0"/>
              <a:t>, который можно обнаружить с помощью </a:t>
            </a:r>
            <a:r>
              <a:rPr lang="ru-RU" dirty="0" err="1" smtClean="0"/>
              <a:t>иммуноцитохимических</a:t>
            </a:r>
            <a:r>
              <a:rPr lang="ru-RU" dirty="0" smtClean="0"/>
              <a:t> маркеров в виде оранжевых или коричневых  участков. Погибшие клетки поглощаются клетками </a:t>
            </a:r>
            <a:r>
              <a:rPr lang="ru-RU" dirty="0" err="1" smtClean="0"/>
              <a:t>Сертоли</a:t>
            </a:r>
            <a:r>
              <a:rPr lang="en-US" dirty="0" smtClean="0"/>
              <a:t>. </a:t>
            </a:r>
            <a:r>
              <a:rPr lang="ru-RU" dirty="0" smtClean="0"/>
              <a:t>Увеличение </a:t>
            </a:r>
            <a:r>
              <a:rPr lang="en-US" dirty="0" smtClean="0"/>
              <a:t>x300</a:t>
            </a:r>
            <a:r>
              <a:rPr lang="ru-RU" dirty="0" smtClean="0"/>
              <a:t>.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 descr="Testis sperm production, light micrograph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332656"/>
            <a:ext cx="5472608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/>
              <a:t>Механизмы генетической программы клеточной смерти - </a:t>
            </a:r>
            <a:r>
              <a:rPr lang="ru-RU" sz="3200" b="1" dirty="0" err="1" smtClean="0"/>
              <a:t>апоптоза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Впервые изучены при развитии нематоды (</a:t>
            </a:r>
            <a:r>
              <a:rPr lang="en-US" b="1" i="1" dirty="0" err="1" smtClean="0"/>
              <a:t>Caenorhabditis</a:t>
            </a:r>
            <a:r>
              <a:rPr lang="en-US" b="1" i="1" dirty="0" smtClean="0"/>
              <a:t> </a:t>
            </a:r>
            <a:r>
              <a:rPr lang="en-US" b="1" i="1" dirty="0" err="1" smtClean="0"/>
              <a:t>elegans</a:t>
            </a:r>
            <a:r>
              <a:rPr lang="ru-RU" i="1" dirty="0" smtClean="0"/>
              <a:t>)</a:t>
            </a:r>
            <a:r>
              <a:rPr lang="ru-RU" dirty="0" smtClean="0"/>
              <a:t>, у которой выявлены два гена </a:t>
            </a:r>
            <a:r>
              <a:rPr lang="ru-RU" b="1" i="1" dirty="0" smtClean="0"/>
              <a:t>с</a:t>
            </a:r>
            <a:r>
              <a:rPr lang="en-US" b="1" i="1" dirty="0" err="1" smtClean="0"/>
              <a:t>ed</a:t>
            </a:r>
            <a:r>
              <a:rPr lang="ru-RU" b="1" i="1" dirty="0" smtClean="0"/>
              <a:t>-</a:t>
            </a:r>
            <a:r>
              <a:rPr lang="en-US" b="1" i="1" dirty="0" smtClean="0"/>
              <a:t>3</a:t>
            </a:r>
            <a:r>
              <a:rPr lang="en-US" dirty="0" smtClean="0"/>
              <a:t> </a:t>
            </a:r>
            <a:r>
              <a:rPr lang="kk-KZ" dirty="0" smtClean="0"/>
              <a:t>и </a:t>
            </a:r>
            <a:r>
              <a:rPr lang="ru-RU" b="1" i="1" dirty="0" err="1"/>
              <a:t>с</a:t>
            </a:r>
            <a:r>
              <a:rPr lang="en-US" b="1" i="1" dirty="0" err="1" smtClean="0"/>
              <a:t>ed</a:t>
            </a:r>
            <a:r>
              <a:rPr lang="ru-RU" b="1" i="1" dirty="0" smtClean="0"/>
              <a:t>-</a:t>
            </a:r>
            <a:r>
              <a:rPr lang="en-US" b="1" i="1" dirty="0" smtClean="0"/>
              <a:t>4</a:t>
            </a:r>
            <a:r>
              <a:rPr lang="ru-RU" dirty="0" smtClean="0"/>
              <a:t>, продукты которых вызывают </a:t>
            </a:r>
            <a:r>
              <a:rPr lang="ru-RU" dirty="0" err="1" smtClean="0"/>
              <a:t>апоптоз</a:t>
            </a:r>
            <a:r>
              <a:rPr lang="ru-RU" dirty="0" smtClean="0"/>
              <a:t> 131 клетки из 1090. Если эти гены отсутствуют или изменены, </a:t>
            </a:r>
            <a:r>
              <a:rPr lang="ru-RU" dirty="0" err="1" smtClean="0"/>
              <a:t>апоптоз</a:t>
            </a:r>
            <a:r>
              <a:rPr lang="ru-RU" dirty="0" smtClean="0"/>
              <a:t> не наступает, что приводит к неправильному развитию.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Был также найден </a:t>
            </a:r>
            <a:r>
              <a:rPr lang="ru-RU" b="1" dirty="0" err="1" smtClean="0"/>
              <a:t>супрессор</a:t>
            </a:r>
            <a:r>
              <a:rPr lang="ru-RU" b="1" dirty="0" smtClean="0"/>
              <a:t> </a:t>
            </a:r>
            <a:r>
              <a:rPr lang="ru-RU" b="1" dirty="0" err="1" smtClean="0"/>
              <a:t>апоптоза</a:t>
            </a:r>
            <a:r>
              <a:rPr lang="ru-RU" b="1" dirty="0" smtClean="0"/>
              <a:t> – ген </a:t>
            </a:r>
            <a:r>
              <a:rPr lang="ru-RU" b="1" i="1" dirty="0" smtClean="0"/>
              <a:t>с</a:t>
            </a:r>
            <a:r>
              <a:rPr lang="en-US" b="1" i="1" dirty="0" err="1" smtClean="0"/>
              <a:t>ed</a:t>
            </a:r>
            <a:r>
              <a:rPr lang="ru-RU" b="1" i="1" dirty="0" smtClean="0"/>
              <a:t>-9</a:t>
            </a:r>
            <a:endParaRPr lang="ru-RU" b="1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Однако </a:t>
            </a:r>
            <a:r>
              <a:rPr lang="ru-RU" b="1" dirty="0" smtClean="0"/>
              <a:t>у позвоночных система </a:t>
            </a:r>
            <a:r>
              <a:rPr lang="ru-RU" b="1" dirty="0" err="1" smtClean="0"/>
              <a:t>апоптоза</a:t>
            </a:r>
            <a:r>
              <a:rPr lang="ru-RU" b="1" dirty="0" smtClean="0"/>
              <a:t> более сложна</a:t>
            </a:r>
            <a:r>
              <a:rPr lang="ru-RU" dirty="0" smtClean="0"/>
              <a:t>. Здесь регулятором является белок </a:t>
            </a:r>
            <a:r>
              <a:rPr lang="en-US" b="1" dirty="0" smtClean="0"/>
              <a:t>Bcl-2</a:t>
            </a:r>
            <a:r>
              <a:rPr lang="ru-RU" dirty="0" smtClean="0"/>
              <a:t>, который ингибирует </a:t>
            </a:r>
            <a:r>
              <a:rPr lang="ru-RU" b="1" dirty="0" err="1" smtClean="0"/>
              <a:t>адапторный</a:t>
            </a:r>
            <a:r>
              <a:rPr lang="ru-RU" b="1" dirty="0" smtClean="0"/>
              <a:t> белок </a:t>
            </a:r>
            <a:r>
              <a:rPr lang="en-US" b="1" dirty="0" smtClean="0"/>
              <a:t>Apaf-1</a:t>
            </a:r>
            <a:r>
              <a:rPr lang="ru-RU" dirty="0" smtClean="0"/>
              <a:t>, стимулирующий каскад активации </a:t>
            </a:r>
            <a:r>
              <a:rPr lang="ru-RU" dirty="0" err="1" smtClean="0"/>
              <a:t>каспаз</a:t>
            </a:r>
            <a:r>
              <a:rPr lang="ru-RU" dirty="0" smtClean="0"/>
              <a:t>. 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b="1" dirty="0" err="1" smtClean="0"/>
              <a:t>Каспазы</a:t>
            </a:r>
            <a:r>
              <a:rPr lang="ru-RU" dirty="0" smtClean="0"/>
              <a:t> </a:t>
            </a:r>
            <a:r>
              <a:rPr lang="ru-RU" dirty="0" smtClean="0"/>
              <a:t>– это </a:t>
            </a:r>
            <a:r>
              <a:rPr lang="ru-RU" b="1" dirty="0" err="1" smtClean="0"/>
              <a:t>цистеиновые</a:t>
            </a:r>
            <a:r>
              <a:rPr lang="ru-RU" b="1" dirty="0" smtClean="0"/>
              <a:t> </a:t>
            </a:r>
            <a:r>
              <a:rPr lang="ru-RU" b="1" dirty="0" err="1" smtClean="0"/>
              <a:t>протеиназы</a:t>
            </a:r>
            <a:r>
              <a:rPr lang="ru-RU" dirty="0" smtClean="0"/>
              <a:t>, которые расщепляют белки по аспарагиновой кислоте.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Существуют </a:t>
            </a:r>
            <a:r>
              <a:rPr lang="ru-RU" b="1" dirty="0" smtClean="0"/>
              <a:t>инициирующие</a:t>
            </a:r>
            <a:r>
              <a:rPr lang="ru-RU" dirty="0" smtClean="0"/>
              <a:t> и </a:t>
            </a:r>
            <a:r>
              <a:rPr lang="ru-RU" b="1" dirty="0" err="1" smtClean="0"/>
              <a:t>эффекторные</a:t>
            </a:r>
            <a:r>
              <a:rPr lang="ru-RU" b="1" dirty="0" smtClean="0"/>
              <a:t> </a:t>
            </a:r>
            <a:r>
              <a:rPr lang="ru-RU" b="1" dirty="0" err="1" smtClean="0"/>
              <a:t>каспазы</a:t>
            </a:r>
            <a:r>
              <a:rPr lang="ru-RU" dirty="0" smtClean="0"/>
              <a:t>. Инициирующие </a:t>
            </a:r>
            <a:r>
              <a:rPr lang="ru-RU" dirty="0" err="1" smtClean="0"/>
              <a:t>каспазы</a:t>
            </a:r>
            <a:r>
              <a:rPr lang="ru-RU" dirty="0" smtClean="0"/>
              <a:t> активируют латентные формы </a:t>
            </a:r>
            <a:r>
              <a:rPr lang="ru-RU" dirty="0" err="1" smtClean="0"/>
              <a:t>эффекторных</a:t>
            </a:r>
            <a:r>
              <a:rPr lang="ru-RU" dirty="0" smtClean="0"/>
              <a:t> </a:t>
            </a:r>
            <a:r>
              <a:rPr lang="ru-RU" dirty="0" err="1" smtClean="0"/>
              <a:t>каспаз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498" y="548680"/>
            <a:ext cx="6338838" cy="6338838"/>
          </a:xfrm>
        </p:spPr>
      </p:pic>
    </p:spTree>
    <p:extLst>
      <p:ext uri="{BB962C8B-B14F-4D97-AF65-F5344CB8AC3E}">
        <p14:creationId xmlns:p14="http://schemas.microsoft.com/office/powerpoint/2010/main" val="28450325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435280" cy="6340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Одна из моделей развития </a:t>
            </a:r>
            <a:r>
              <a:rPr lang="ru-RU" dirty="0" err="1" smtClean="0"/>
              <a:t>апоптоза</a:t>
            </a:r>
            <a:r>
              <a:rPr lang="ru-RU" dirty="0" smtClean="0"/>
              <a:t> при отсутствии трофического фактора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4048" y="1556792"/>
            <a:ext cx="3888432" cy="4968552"/>
          </a:xfrm>
        </p:spPr>
        <p:txBody>
          <a:bodyPr>
            <a:normAutofit fontScale="47500" lnSpcReduction="20000"/>
          </a:bodyPr>
          <a:lstStyle/>
          <a:p>
            <a:r>
              <a:rPr lang="ru-RU" dirty="0" smtClean="0"/>
              <a:t>1</a:t>
            </a:r>
            <a:r>
              <a:rPr lang="ru-RU" dirty="0"/>
              <a:t> — плазматическая мембрана; </a:t>
            </a:r>
            <a:endParaRPr lang="ru-RU" dirty="0" smtClean="0"/>
          </a:p>
          <a:p>
            <a:r>
              <a:rPr lang="ru-RU" i="1" dirty="0" smtClean="0"/>
              <a:t>2 </a:t>
            </a:r>
            <a:r>
              <a:rPr lang="ru-RU" i="1" dirty="0"/>
              <a:t>—</a:t>
            </a:r>
            <a:r>
              <a:rPr lang="ru-RU" dirty="0"/>
              <a:t> внешняя мембрана митохондрии; </a:t>
            </a:r>
            <a:endParaRPr lang="ru-RU" dirty="0" smtClean="0"/>
          </a:p>
          <a:p>
            <a:r>
              <a:rPr lang="ru-RU" i="1" dirty="0" smtClean="0"/>
              <a:t>3 </a:t>
            </a:r>
            <a:r>
              <a:rPr lang="ru-RU" i="1" dirty="0"/>
              <a:t>—</a:t>
            </a:r>
            <a:r>
              <a:rPr lang="ru-RU" dirty="0"/>
              <a:t>трофический фактор</a:t>
            </a:r>
            <a:r>
              <a:rPr lang="ru-RU" dirty="0" smtClean="0"/>
              <a:t>;</a:t>
            </a:r>
          </a:p>
          <a:p>
            <a:r>
              <a:rPr lang="ru-RU" i="1" dirty="0" smtClean="0"/>
              <a:t>4 </a:t>
            </a:r>
            <a:r>
              <a:rPr lang="ru-RU" i="1" dirty="0"/>
              <a:t>— </a:t>
            </a:r>
            <a:r>
              <a:rPr lang="ru-RU" dirty="0"/>
              <a:t>рецептор трофического фактора; </a:t>
            </a:r>
            <a:endParaRPr lang="ru-RU" dirty="0" smtClean="0"/>
          </a:p>
          <a:p>
            <a:r>
              <a:rPr lang="ru-RU" i="1" dirty="0" smtClean="0"/>
              <a:t>5</a:t>
            </a:r>
            <a:r>
              <a:rPr lang="ru-RU" dirty="0"/>
              <a:t> — </a:t>
            </a:r>
            <a:r>
              <a:rPr lang="ru-RU" dirty="0" err="1"/>
              <a:t>дефосфорилирование</a:t>
            </a:r>
            <a:r>
              <a:rPr lang="ru-RU" dirty="0"/>
              <a:t> </a:t>
            </a:r>
            <a:r>
              <a:rPr lang="ru-RU" dirty="0" err="1"/>
              <a:t>проапоптозного</a:t>
            </a:r>
            <a:r>
              <a:rPr lang="ru-RU" dirty="0"/>
              <a:t> белка </a:t>
            </a:r>
            <a:r>
              <a:rPr lang="ru-RU" dirty="0" err="1"/>
              <a:t>Bad</a:t>
            </a:r>
            <a:r>
              <a:rPr lang="ru-RU" dirty="0"/>
              <a:t>; </a:t>
            </a:r>
            <a:endParaRPr lang="ru-RU" dirty="0" smtClean="0"/>
          </a:p>
          <a:p>
            <a:r>
              <a:rPr lang="ru-RU" i="1" dirty="0" smtClean="0"/>
              <a:t>6</a:t>
            </a:r>
            <a:r>
              <a:rPr lang="ru-RU" dirty="0"/>
              <a:t> — белок </a:t>
            </a:r>
            <a:r>
              <a:rPr lang="ru-RU" dirty="0" err="1"/>
              <a:t>Bad</a:t>
            </a:r>
            <a:r>
              <a:rPr lang="ru-RU" dirty="0"/>
              <a:t> инактивирует </a:t>
            </a:r>
            <a:r>
              <a:rPr lang="ru-RU" dirty="0" err="1"/>
              <a:t>антиапоптозный</a:t>
            </a:r>
            <a:r>
              <a:rPr lang="ru-RU" dirty="0"/>
              <a:t> белок Bcl-2; </a:t>
            </a:r>
            <a:endParaRPr lang="ru-RU" dirty="0" smtClean="0"/>
          </a:p>
          <a:p>
            <a:r>
              <a:rPr lang="ru-RU" i="1" dirty="0" smtClean="0"/>
              <a:t>7</a:t>
            </a:r>
            <a:r>
              <a:rPr lang="ru-RU" dirty="0"/>
              <a:t> — выход </a:t>
            </a:r>
            <a:r>
              <a:rPr lang="ru-RU" dirty="0" err="1"/>
              <a:t>цитохрома</a:t>
            </a:r>
            <a:r>
              <a:rPr lang="ru-RU" dirty="0"/>
              <a:t> </a:t>
            </a:r>
            <a:r>
              <a:rPr lang="ru-RU" dirty="0" smtClean="0"/>
              <a:t>С</a:t>
            </a:r>
            <a:r>
              <a:rPr lang="ru-RU" i="1" dirty="0"/>
              <a:t> </a:t>
            </a:r>
            <a:r>
              <a:rPr lang="ru-RU" i="1" dirty="0" smtClean="0"/>
              <a:t> </a:t>
            </a:r>
            <a:r>
              <a:rPr lang="ru-RU" dirty="0" smtClean="0"/>
              <a:t>в </a:t>
            </a:r>
            <a:r>
              <a:rPr lang="ru-RU" dirty="0" err="1"/>
              <a:t>цитозоль</a:t>
            </a:r>
            <a:r>
              <a:rPr lang="ru-RU" dirty="0"/>
              <a:t>; </a:t>
            </a:r>
            <a:endParaRPr lang="ru-RU" dirty="0" smtClean="0"/>
          </a:p>
          <a:p>
            <a:r>
              <a:rPr lang="ru-RU" i="1" dirty="0" smtClean="0"/>
              <a:t>8</a:t>
            </a:r>
            <a:r>
              <a:rPr lang="ru-RU" i="1" dirty="0"/>
              <a:t> </a:t>
            </a:r>
            <a:r>
              <a:rPr lang="ru-RU" dirty="0"/>
              <a:t>— активация </a:t>
            </a:r>
            <a:r>
              <a:rPr lang="ru-RU" dirty="0" err="1"/>
              <a:t>апоптозного</a:t>
            </a:r>
            <a:r>
              <a:rPr lang="ru-RU" dirty="0"/>
              <a:t> белка </a:t>
            </a:r>
            <a:r>
              <a:rPr lang="ru-RU" dirty="0" err="1"/>
              <a:t>Вах</a:t>
            </a:r>
            <a:r>
              <a:rPr lang="ru-RU" dirty="0"/>
              <a:t>, открывание ионных каналов; </a:t>
            </a:r>
            <a:endParaRPr lang="ru-RU" dirty="0" smtClean="0"/>
          </a:p>
          <a:p>
            <a:r>
              <a:rPr lang="ru-RU" i="1" dirty="0" smtClean="0"/>
              <a:t>9 </a:t>
            </a:r>
            <a:r>
              <a:rPr lang="ru-RU" i="1" dirty="0"/>
              <a:t>— </a:t>
            </a:r>
            <a:r>
              <a:rPr lang="ru-RU" dirty="0" err="1"/>
              <a:t>цитохром</a:t>
            </a:r>
            <a:r>
              <a:rPr lang="ru-RU" dirty="0"/>
              <a:t> </a:t>
            </a:r>
            <a:r>
              <a:rPr lang="ru-RU" dirty="0" smtClean="0"/>
              <a:t>С</a:t>
            </a:r>
            <a:r>
              <a:rPr lang="ru-RU" dirty="0"/>
              <a:t> активирует адаптерный белок Apaf-1; </a:t>
            </a:r>
            <a:endParaRPr lang="ru-RU" dirty="0" smtClean="0"/>
          </a:p>
          <a:p>
            <a:r>
              <a:rPr lang="ru-RU" i="1" dirty="0" smtClean="0"/>
              <a:t>10</a:t>
            </a:r>
            <a:r>
              <a:rPr lang="ru-RU" i="1" dirty="0"/>
              <a:t> </a:t>
            </a:r>
            <a:r>
              <a:rPr lang="ru-RU" dirty="0"/>
              <a:t>— активация </a:t>
            </a:r>
            <a:r>
              <a:rPr lang="ru-RU" dirty="0" err="1"/>
              <a:t>прокаспазы</a:t>
            </a:r>
            <a:r>
              <a:rPr lang="ru-RU" dirty="0"/>
              <a:t> 9; </a:t>
            </a:r>
            <a:endParaRPr lang="ru-RU" dirty="0" smtClean="0"/>
          </a:p>
          <a:p>
            <a:r>
              <a:rPr lang="ru-RU" i="1" dirty="0" smtClean="0"/>
              <a:t>11</a:t>
            </a:r>
            <a:r>
              <a:rPr lang="ru-RU" dirty="0"/>
              <a:t> — активация </a:t>
            </a:r>
            <a:r>
              <a:rPr lang="ru-RU" dirty="0" err="1"/>
              <a:t>каспазы</a:t>
            </a:r>
            <a:r>
              <a:rPr lang="ru-RU" dirty="0"/>
              <a:t> 9; </a:t>
            </a:r>
            <a:endParaRPr lang="ru-RU" dirty="0" smtClean="0"/>
          </a:p>
          <a:p>
            <a:r>
              <a:rPr lang="ru-RU" i="1" dirty="0" smtClean="0"/>
              <a:t>12 </a:t>
            </a:r>
            <a:r>
              <a:rPr lang="ru-RU" i="1" dirty="0"/>
              <a:t>— </a:t>
            </a:r>
            <a:r>
              <a:rPr lang="ru-RU" dirty="0"/>
              <a:t>активация </a:t>
            </a:r>
            <a:r>
              <a:rPr lang="ru-RU" dirty="0" err="1"/>
              <a:t>каспазы</a:t>
            </a:r>
            <a:r>
              <a:rPr lang="ru-RU" dirty="0"/>
              <a:t> 3; </a:t>
            </a:r>
            <a:endParaRPr lang="ru-RU" dirty="0" smtClean="0"/>
          </a:p>
          <a:p>
            <a:r>
              <a:rPr lang="ru-RU" i="1" dirty="0" smtClean="0"/>
              <a:t>13 </a:t>
            </a:r>
            <a:r>
              <a:rPr lang="ru-RU" i="1" dirty="0"/>
              <a:t>— </a:t>
            </a:r>
            <a:r>
              <a:rPr lang="ru-RU" dirty="0"/>
              <a:t>конденсация и деградация хроматина; </a:t>
            </a:r>
            <a:endParaRPr lang="ru-RU" dirty="0" smtClean="0"/>
          </a:p>
          <a:p>
            <a:r>
              <a:rPr lang="ru-RU" i="1" dirty="0" smtClean="0"/>
              <a:t>14 </a:t>
            </a:r>
            <a:r>
              <a:rPr lang="ru-RU" i="1" dirty="0"/>
              <a:t>—</a:t>
            </a:r>
            <a:r>
              <a:rPr lang="ru-RU" dirty="0"/>
              <a:t>деградация ядерной </a:t>
            </a:r>
            <a:r>
              <a:rPr lang="ru-RU" dirty="0" err="1"/>
              <a:t>ламины</a:t>
            </a:r>
            <a:r>
              <a:rPr lang="ru-RU" dirty="0"/>
              <a:t>; </a:t>
            </a:r>
            <a:endParaRPr lang="ru-RU" dirty="0" smtClean="0"/>
          </a:p>
          <a:p>
            <a:r>
              <a:rPr lang="ru-RU" i="1" dirty="0" smtClean="0"/>
              <a:t>15</a:t>
            </a:r>
            <a:r>
              <a:rPr lang="ru-RU" dirty="0"/>
              <a:t> —деградация </a:t>
            </a:r>
            <a:r>
              <a:rPr lang="ru-RU" dirty="0" err="1"/>
              <a:t>цитоскелета</a:t>
            </a:r>
            <a:endParaRPr lang="ru-RU" dirty="0"/>
          </a:p>
        </p:txBody>
      </p:sp>
      <p:pic>
        <p:nvPicPr>
          <p:cNvPr id="4" name="Picture 2" descr="http://biology-of-cell.narod.ru/images27/image3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8"/>
            <a:ext cx="4752528" cy="43656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Список литературы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i="1" dirty="0" err="1"/>
              <a:t>Alberts</a:t>
            </a:r>
            <a:r>
              <a:rPr lang="en-US" i="1" dirty="0"/>
              <a:t> B. at al.</a:t>
            </a:r>
            <a:r>
              <a:rPr lang="en-US" dirty="0"/>
              <a:t> Molecular biology of the cell. — 5th edition. — Garland science, 2008. — 1601 p. — ISBN </a:t>
            </a:r>
            <a:r>
              <a:rPr lang="en-US" dirty="0" smtClean="0"/>
              <a:t>978-0-8153-4105.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Ченцов </a:t>
            </a:r>
            <a:r>
              <a:rPr lang="ru-RU" dirty="0"/>
              <a:t>Ю.С. Введение в клеточную биологию. Учебник. </a:t>
            </a:r>
            <a:r>
              <a:rPr lang="ru-RU" dirty="0" err="1"/>
              <a:t>М.,ИКЦ</a:t>
            </a:r>
            <a:r>
              <a:rPr lang="ru-RU" dirty="0"/>
              <a:t> «</a:t>
            </a:r>
            <a:r>
              <a:rPr lang="ru-RU" dirty="0" err="1"/>
              <a:t>Академкнига</a:t>
            </a:r>
            <a:r>
              <a:rPr lang="ru-RU" dirty="0"/>
              <a:t>» , 2004. 494 с</a:t>
            </a:r>
            <a:r>
              <a:rPr lang="ru-RU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Banfalvi</a:t>
            </a:r>
            <a:r>
              <a:rPr lang="en-US" dirty="0" smtClean="0"/>
              <a:t> G. Apoptotic chromatin changes. — Springer science + Business media B. V., 2009. — 412 p. — ISBN 978-1-4020-9560-3.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Анисимов В. Н. Молекулярные и физиологические механизмы старения. — 2-ое, переработанное и дополненное. — СПб.: Наука, 2008. — Т. 1. — 481 с. — </a:t>
            </a:r>
            <a:r>
              <a:rPr lang="ru-RU" dirty="0" err="1" smtClean="0"/>
              <a:t>ISBN</a:t>
            </a:r>
            <a:r>
              <a:rPr lang="ru-RU" dirty="0" smtClean="0"/>
              <a:t> 978-5-02-026356-7.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Lockshin</a:t>
            </a:r>
            <a:r>
              <a:rPr lang="en-US" dirty="0" smtClean="0"/>
              <a:t> R. A., </a:t>
            </a:r>
            <a:r>
              <a:rPr lang="en-US" dirty="0" err="1" smtClean="0"/>
              <a:t>Zakeri</a:t>
            </a:r>
            <a:r>
              <a:rPr lang="en-US" dirty="0" smtClean="0"/>
              <a:t> Z. (eds.). When cells die II: A comprehensive evaluation of apoptosis and programmed cell death. — John Wiley &amp; Sons, 2004. — 572 p. — ISBN 978-0-471-21947-7.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Цель</a:t>
            </a:r>
            <a:r>
              <a:rPr lang="ru-RU" sz="2800" dirty="0" smtClean="0"/>
              <a:t> </a:t>
            </a:r>
            <a:r>
              <a:rPr lang="ru-RU" sz="2800" b="1" dirty="0" smtClean="0"/>
              <a:t>лекции</a:t>
            </a:r>
            <a:r>
              <a:rPr lang="ru-RU" sz="2800" dirty="0" smtClean="0"/>
              <a:t>- дать представление о видах клеточной смерти (некрозе, </a:t>
            </a:r>
            <a:r>
              <a:rPr lang="ru-RU" sz="2800" dirty="0" err="1" smtClean="0"/>
              <a:t>апоптозе</a:t>
            </a:r>
            <a:r>
              <a:rPr lang="ru-RU" sz="2800" dirty="0" smtClean="0"/>
              <a:t>, </a:t>
            </a:r>
            <a:r>
              <a:rPr lang="ru-RU" sz="2800" dirty="0" err="1" smtClean="0"/>
              <a:t>аутофагии</a:t>
            </a:r>
            <a:r>
              <a:rPr lang="ru-RU" sz="2800" dirty="0" smtClean="0"/>
              <a:t>), причинах, факторах и  механизмах гибели клетки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705275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/>
              <a:t>План лекции:</a:t>
            </a:r>
          </a:p>
          <a:p>
            <a:pPr marL="514350" indent="-514350">
              <a:buAutoNum type="arabicParenR"/>
            </a:pPr>
            <a:r>
              <a:rPr lang="ru-RU" dirty="0" smtClean="0"/>
              <a:t>Насильственная клеточная смерть (некроз)</a:t>
            </a:r>
          </a:p>
          <a:p>
            <a:pPr marL="514350" indent="-514350">
              <a:buAutoNum type="arabicParenR"/>
            </a:pPr>
            <a:r>
              <a:rPr lang="ru-RU" dirty="0" smtClean="0"/>
              <a:t>Программируемая клеточная смерть (</a:t>
            </a:r>
            <a:r>
              <a:rPr lang="ru-RU" dirty="0" err="1" smtClean="0"/>
              <a:t>апоптоз</a:t>
            </a:r>
            <a:r>
              <a:rPr lang="ru-RU" dirty="0" smtClean="0"/>
              <a:t>)</a:t>
            </a:r>
          </a:p>
          <a:p>
            <a:pPr marL="514350" indent="-514350">
              <a:buAutoNum type="arabicParenR"/>
            </a:pPr>
            <a:r>
              <a:rPr lang="ru-RU" dirty="0" smtClean="0"/>
              <a:t>Утилизация погибших органелл и клеток в норме и при патологии (</a:t>
            </a:r>
            <a:r>
              <a:rPr lang="ru-RU" dirty="0" err="1" smtClean="0"/>
              <a:t>аутофагия</a:t>
            </a:r>
            <a:r>
              <a:rPr lang="ru-RU" dirty="0" smtClean="0"/>
              <a:t>)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Некроз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556792"/>
            <a:ext cx="8686800" cy="4525963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/>
              <a:t>Некроз</a:t>
            </a:r>
            <a:r>
              <a:rPr lang="ru-RU" dirty="0" smtClean="0"/>
              <a:t> (от греч. </a:t>
            </a:r>
            <a:r>
              <a:rPr lang="ru-RU" dirty="0" err="1" smtClean="0"/>
              <a:t>νεκρός</a:t>
            </a:r>
            <a:r>
              <a:rPr lang="ru-RU" dirty="0" smtClean="0"/>
              <a:t> — мёртвый), или омертвение — это патологический процесс, выражающийся в местной гибели ткани в живом организме в результате какого-либо экзо- или эндогенного её повреждения. </a:t>
            </a:r>
          </a:p>
          <a:p>
            <a:r>
              <a:rPr lang="ru-RU" dirty="0" smtClean="0"/>
              <a:t>Некроз проявляется в набухании, денатурации</a:t>
            </a:r>
            <a:r>
              <a:rPr lang="ru-RU" dirty="0"/>
              <a:t> </a:t>
            </a:r>
            <a:r>
              <a:rPr lang="ru-RU" dirty="0" smtClean="0"/>
              <a:t>и коагуляции цитоплазматических белков, разрушении клеточных органелл и, наконец, всей клетки. </a:t>
            </a:r>
          </a:p>
          <a:p>
            <a:r>
              <a:rPr lang="ru-RU" b="1" i="1" dirty="0" smtClean="0"/>
              <a:t>Причины, вызывающие некроз: </a:t>
            </a:r>
          </a:p>
          <a:p>
            <a:pPr>
              <a:buFontTx/>
              <a:buChar char="-"/>
            </a:pPr>
            <a:r>
              <a:rPr lang="ru-RU" dirty="0" smtClean="0"/>
              <a:t>действие экзогенных факторов( физических, химических, биогенных – патогенные факторы: вирусы, бактерии и т.д.)</a:t>
            </a:r>
          </a:p>
          <a:p>
            <a:pPr>
              <a:buFontTx/>
              <a:buChar char="-"/>
            </a:pPr>
            <a:r>
              <a:rPr lang="ru-RU" dirty="0" smtClean="0"/>
              <a:t>действие эндогенных факторов (прекращение кровоснабжения, аутоиммунные процессы, нарушение трофики в результате дистрофических процессов)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7280" y="274638"/>
            <a:ext cx="7427168" cy="20203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Некроз проходит ряд стадий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764704"/>
            <a:ext cx="8784976" cy="6093296"/>
          </a:xfrm>
        </p:spPr>
        <p:txBody>
          <a:bodyPr>
            <a:noAutofit/>
          </a:bodyPr>
          <a:lstStyle/>
          <a:p>
            <a:pPr marL="514350" indent="-514350">
              <a:buNone/>
            </a:pPr>
            <a:r>
              <a:rPr lang="ru-RU" sz="1600" dirty="0" smtClean="0"/>
              <a:t>1)</a:t>
            </a:r>
            <a:r>
              <a:rPr lang="ru-RU" sz="1600" b="1" dirty="0" smtClean="0"/>
              <a:t>	Паранекроз</a:t>
            </a:r>
            <a:r>
              <a:rPr lang="ru-RU" sz="1600" dirty="0" smtClean="0"/>
              <a:t> </a:t>
            </a:r>
            <a:r>
              <a:rPr lang="ru-RU" sz="1600" dirty="0"/>
              <a:t>(от греч. </a:t>
            </a:r>
            <a:r>
              <a:rPr lang="ru-RU" sz="1600" dirty="0" err="1"/>
              <a:t>para</a:t>
            </a:r>
            <a:r>
              <a:rPr lang="ru-RU" sz="1600" dirty="0"/>
              <a:t> — около + некроз) — </a:t>
            </a:r>
            <a:r>
              <a:rPr lang="ru-RU" sz="1600" dirty="0" smtClean="0"/>
              <a:t>обратимые реакции, похожие на некротические изменения. </a:t>
            </a:r>
          </a:p>
          <a:p>
            <a:pPr marL="514350" indent="-514350">
              <a:buNone/>
            </a:pPr>
            <a:r>
              <a:rPr lang="ru-RU" sz="1600" dirty="0"/>
              <a:t>	</a:t>
            </a:r>
            <a:r>
              <a:rPr lang="ru-RU" sz="1600" dirty="0" smtClean="0"/>
              <a:t>Проявляются: </a:t>
            </a:r>
            <a:r>
              <a:rPr lang="ru-RU" sz="1600" dirty="0"/>
              <a:t>в уменьшении степени дисперсности коллоидов цитоплазмы и ядра, сдвиге реакции ядра и цитоплазмы в кислую сторону, </a:t>
            </a:r>
            <a:r>
              <a:rPr lang="ru-RU" sz="1600" dirty="0" smtClean="0"/>
              <a:t> диффузном </a:t>
            </a:r>
            <a:r>
              <a:rPr lang="ru-RU" sz="1600" dirty="0" err="1"/>
              <a:t>прокрашивании</a:t>
            </a:r>
            <a:r>
              <a:rPr lang="ru-RU" sz="1600" dirty="0"/>
              <a:t> ядра и цитоплазмы прижизненными красителями, повышении вязкости коллоидов клетки и освобождении из последней ионов калия, фосфатов и накоплении ионов натрия и хлора</a:t>
            </a:r>
            <a:r>
              <a:rPr lang="ru-RU" sz="1600" dirty="0" smtClean="0"/>
              <a:t>.</a:t>
            </a:r>
          </a:p>
          <a:p>
            <a:pPr marL="514350" indent="-514350">
              <a:buNone/>
            </a:pPr>
            <a:r>
              <a:rPr lang="ru-RU" sz="1600" dirty="0"/>
              <a:t>	</a:t>
            </a:r>
            <a:r>
              <a:rPr lang="ru-RU" sz="1600" dirty="0" smtClean="0"/>
              <a:t>После </a:t>
            </a:r>
            <a:r>
              <a:rPr lang="ru-RU" sz="1600" dirty="0"/>
              <a:t>прекращения патогенного воздействия структура и функция клетки восстанавливаются, что принципиально отличает паранекроз от некроза </a:t>
            </a:r>
            <a:r>
              <a:rPr lang="ru-RU" sz="1600" dirty="0" smtClean="0"/>
              <a:t>(Д</a:t>
            </a:r>
            <a:r>
              <a:rPr lang="ru-RU" sz="1600" dirty="0"/>
              <a:t>. Н. </a:t>
            </a:r>
            <a:r>
              <a:rPr lang="ru-RU" sz="1600" dirty="0" smtClean="0"/>
              <a:t>Насонов </a:t>
            </a:r>
            <a:r>
              <a:rPr lang="ru-RU" sz="1600" dirty="0"/>
              <a:t>и В. Я. </a:t>
            </a:r>
            <a:r>
              <a:rPr lang="ru-RU" sz="1600" dirty="0" smtClean="0"/>
              <a:t>Александров). </a:t>
            </a:r>
          </a:p>
          <a:p>
            <a:pPr marL="514350" indent="-514350">
              <a:buNone/>
            </a:pPr>
            <a:r>
              <a:rPr lang="ru-RU" sz="1600" dirty="0" smtClean="0"/>
              <a:t>2) 	</a:t>
            </a:r>
            <a:r>
              <a:rPr lang="ru-RU" sz="1600" b="1" dirty="0" smtClean="0"/>
              <a:t>Некробиоз </a:t>
            </a:r>
            <a:r>
              <a:rPr lang="ru-RU" sz="1600" dirty="0" smtClean="0"/>
              <a:t>- необратимые  дистрофические изменения в клетке, которые предшествуют её некрозу. Некробиоз сопровождается нарушениями в клетке обмена веществ, что может приводить к жировому или иному перерождению клетки. </a:t>
            </a:r>
          </a:p>
          <a:p>
            <a:pPr marL="514350" indent="-514350">
              <a:buNone/>
            </a:pPr>
            <a:r>
              <a:rPr lang="ru-RU" sz="1600" dirty="0" smtClean="0"/>
              <a:t>	Наиболее характерные признаки некробиоза — это изменения клеточного ядра в виде </a:t>
            </a:r>
            <a:r>
              <a:rPr lang="ru-RU" sz="1600" b="1" i="1" dirty="0" err="1" smtClean="0">
                <a:solidFill>
                  <a:schemeClr val="accent2"/>
                </a:solidFill>
              </a:rPr>
              <a:t>кариопикноза</a:t>
            </a:r>
            <a:r>
              <a:rPr lang="ru-RU" sz="1600" b="1" i="1" dirty="0" smtClean="0">
                <a:solidFill>
                  <a:schemeClr val="accent2"/>
                </a:solidFill>
              </a:rPr>
              <a:t>, </a:t>
            </a:r>
            <a:r>
              <a:rPr lang="ru-RU" sz="1600" b="1" i="1" dirty="0" err="1" smtClean="0">
                <a:solidFill>
                  <a:schemeClr val="accent2"/>
                </a:solidFill>
              </a:rPr>
              <a:t>кариорексиса</a:t>
            </a:r>
            <a:r>
              <a:rPr lang="ru-RU" sz="1600" b="1" i="1" dirty="0" smtClean="0">
                <a:solidFill>
                  <a:schemeClr val="accent2"/>
                </a:solidFill>
              </a:rPr>
              <a:t> и </a:t>
            </a:r>
            <a:r>
              <a:rPr lang="ru-RU" sz="1600" b="1" i="1" dirty="0" err="1" smtClean="0">
                <a:solidFill>
                  <a:schemeClr val="accent2"/>
                </a:solidFill>
              </a:rPr>
              <a:t>кариолизиса</a:t>
            </a:r>
            <a:r>
              <a:rPr lang="ru-RU" sz="1600" dirty="0" smtClean="0"/>
              <a:t>, а также изменения цитоплазмы в виде нарушения её вязкости и дезорганизации ферментативных систем клетки. При некробиозе, как правило, отмечается </a:t>
            </a:r>
            <a:r>
              <a:rPr lang="ru-RU" sz="1600" dirty="0" err="1" smtClean="0"/>
              <a:t>метахромазия</a:t>
            </a:r>
            <a:r>
              <a:rPr lang="ru-RU" sz="1600" dirty="0" smtClean="0"/>
              <a:t> гистологических окрасок.</a:t>
            </a:r>
          </a:p>
          <a:p>
            <a:pPr marL="514350" indent="-514350">
              <a:buNone/>
            </a:pPr>
            <a:r>
              <a:rPr lang="ru-RU" sz="1600" dirty="0" smtClean="0"/>
              <a:t>3)	</a:t>
            </a:r>
            <a:r>
              <a:rPr lang="ru-RU" sz="1600" b="1" dirty="0" smtClean="0"/>
              <a:t>Смерть клетки </a:t>
            </a:r>
            <a:r>
              <a:rPr lang="ru-RU" sz="1600" dirty="0" smtClean="0"/>
              <a:t>–</a:t>
            </a:r>
            <a:r>
              <a:rPr lang="ru-RU" sz="1600" b="1" dirty="0" smtClean="0"/>
              <a:t> </a:t>
            </a:r>
            <a:r>
              <a:rPr lang="ru-RU" sz="1600" dirty="0" smtClean="0"/>
              <a:t>полное разрушение клетки (плазмолеммы, органелл, ядра и т.д.)</a:t>
            </a:r>
          </a:p>
          <a:p>
            <a:pPr marL="514350" indent="-514350">
              <a:buNone/>
            </a:pPr>
            <a:r>
              <a:rPr lang="ru-RU" sz="1600" dirty="0" smtClean="0"/>
              <a:t>4)	</a:t>
            </a:r>
            <a:r>
              <a:rPr lang="ru-RU" sz="1600" b="1" dirty="0" err="1" smtClean="0"/>
              <a:t>Аутолиз</a:t>
            </a:r>
            <a:r>
              <a:rPr lang="ru-RU" sz="1600" b="1" dirty="0" smtClean="0"/>
              <a:t> и воспалительная реакция </a:t>
            </a:r>
            <a:r>
              <a:rPr lang="ru-RU" sz="1600" dirty="0" smtClean="0"/>
              <a:t>– саморастворение живых клеток и тканей под действием их собственных гидролитических ферментов, разрушающих структурные молекулы. Участок некроза подвергается атаке лейкоцитов – развивается воспалительная реакция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nebolet.com/medimg/content/distrofija-pecheni-zhirova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836712"/>
            <a:ext cx="7342728" cy="5589240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dirty="0" smtClean="0"/>
              <a:t>Дистрофические и некробиотические изменения в печени человека</a:t>
            </a:r>
            <a:endParaRPr lang="ru-RU" sz="2800" dirty="0"/>
          </a:p>
        </p:txBody>
      </p:sp>
      <p:pic>
        <p:nvPicPr>
          <p:cNvPr id="1034" name="Picture 10" descr="http://www.gastroportal.ru/images/melk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3933056"/>
            <a:ext cx="3528392" cy="26363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cdn.c.photoshelter.com/img-get/I0000rA0su_HHDTQ/s/600/600/86141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96752"/>
            <a:ext cx="4968552" cy="373469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3224" y="260648"/>
            <a:ext cx="7859216" cy="34605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Некроз миокарда (инфаркт)</a:t>
            </a:r>
            <a:endParaRPr lang="ru-RU" dirty="0"/>
          </a:p>
        </p:txBody>
      </p:sp>
      <p:pic>
        <p:nvPicPr>
          <p:cNvPr id="4" name="Picture 2" descr="http://dommedika.com/phisiology/Pic/418.jpg"/>
          <p:cNvPicPr>
            <a:picLocks noChangeAspect="1" noChangeArrowheads="1"/>
          </p:cNvPicPr>
          <p:nvPr/>
        </p:nvPicPr>
        <p:blipFill>
          <a:blip r:embed="rId3" cstate="print"/>
          <a:srcRect t="19953"/>
          <a:stretch>
            <a:fillRect/>
          </a:stretch>
        </p:blipFill>
        <p:spPr bwMode="auto">
          <a:xfrm>
            <a:off x="5076056" y="3997398"/>
            <a:ext cx="3829050" cy="25999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57808"/>
            <a:ext cx="8229600" cy="1143000"/>
          </a:xfrm>
        </p:spPr>
        <p:txBody>
          <a:bodyPr/>
          <a:lstStyle/>
          <a:p>
            <a:r>
              <a:rPr lang="ru-RU" dirty="0" smtClean="0"/>
              <a:t>Инфаркт легких при курении</a:t>
            </a:r>
            <a:endParaRPr lang="ru-RU" dirty="0"/>
          </a:p>
        </p:txBody>
      </p:sp>
      <p:pic>
        <p:nvPicPr>
          <p:cNvPr id="19458" name="Picture 2" descr="http://broshu-kurit.ru/legkie/legrkiye-kurjashego-i-zdorovogo-mertveca.jpg"/>
          <p:cNvPicPr>
            <a:picLocks noChangeAspect="1" noChangeArrowheads="1"/>
          </p:cNvPicPr>
          <p:nvPr/>
        </p:nvPicPr>
        <p:blipFill>
          <a:blip r:embed="rId2" cstate="print"/>
          <a:srcRect b="11494"/>
          <a:stretch>
            <a:fillRect/>
          </a:stretch>
        </p:blipFill>
        <p:spPr bwMode="auto">
          <a:xfrm>
            <a:off x="861392" y="2132856"/>
            <a:ext cx="7239000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Программируемая клеточная смерть (</a:t>
            </a:r>
            <a:r>
              <a:rPr lang="ru-RU" sz="3600" dirty="0" err="1" smtClean="0"/>
              <a:t>апоптоз</a:t>
            </a:r>
            <a:r>
              <a:rPr lang="ru-RU" sz="3600" dirty="0" smtClean="0"/>
              <a:t>)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435280" cy="5184576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err="1" smtClean="0"/>
              <a:t>Апоптоз</a:t>
            </a:r>
            <a:r>
              <a:rPr lang="ru-RU" b="1" dirty="0" smtClean="0"/>
              <a:t> </a:t>
            </a:r>
            <a:r>
              <a:rPr lang="ru-RU" dirty="0" smtClean="0"/>
              <a:t>(</a:t>
            </a:r>
            <a:r>
              <a:rPr lang="ru-RU" dirty="0" err="1" smtClean="0"/>
              <a:t>др.-греч</a:t>
            </a:r>
            <a:r>
              <a:rPr lang="ru-RU" dirty="0" smtClean="0"/>
              <a:t>. </a:t>
            </a:r>
            <a:r>
              <a:rPr lang="ru-RU" dirty="0" err="1" smtClean="0"/>
              <a:t>ἀπόπτωσις </a:t>
            </a:r>
            <a:r>
              <a:rPr lang="ru-RU" dirty="0" smtClean="0"/>
              <a:t>— опадание листьев) — регулируемый процесс программируемой клеточной гибели, в результате которого клетка распадается на отдельные </a:t>
            </a:r>
            <a:r>
              <a:rPr lang="ru-RU" dirty="0" err="1" smtClean="0"/>
              <a:t>апоптотические</a:t>
            </a:r>
            <a:r>
              <a:rPr lang="ru-RU" dirty="0" smtClean="0"/>
              <a:t> тельца, ограниченные плазматической мембраной. </a:t>
            </a:r>
          </a:p>
          <a:p>
            <a:r>
              <a:rPr lang="ru-RU" dirty="0" smtClean="0"/>
              <a:t>Фрагменты погибшей клетки обычно очень быстро (в среднем за 90 минут) </a:t>
            </a:r>
            <a:r>
              <a:rPr lang="ru-RU" dirty="0" err="1" smtClean="0"/>
              <a:t>фагоцитируются</a:t>
            </a:r>
            <a:r>
              <a:rPr lang="ru-RU" dirty="0" smtClean="0"/>
              <a:t> макрофагами либо соседними клетками, минуя развитие воспалительной реакции. </a:t>
            </a:r>
          </a:p>
          <a:p>
            <a:r>
              <a:rPr lang="ru-RU" dirty="0" smtClean="0"/>
              <a:t>Одной из основных функций </a:t>
            </a:r>
            <a:r>
              <a:rPr lang="ru-RU" dirty="0" err="1" smtClean="0"/>
              <a:t>апоптоза</a:t>
            </a:r>
            <a:r>
              <a:rPr lang="ru-RU" dirty="0" smtClean="0"/>
              <a:t> является уничтожение дефектных (повреждённых, мутантных, инфицированных) клеток. </a:t>
            </a:r>
          </a:p>
          <a:p>
            <a:r>
              <a:rPr lang="ru-RU" dirty="0" smtClean="0"/>
              <a:t>В норме </a:t>
            </a:r>
            <a:r>
              <a:rPr lang="ru-RU" dirty="0" err="1" smtClean="0"/>
              <a:t>апоптоз</a:t>
            </a:r>
            <a:r>
              <a:rPr lang="ru-RU" dirty="0" smtClean="0"/>
              <a:t> участвует в процессах дифференциации и морфогенеза, в поддержании клеточного гомеостаза, в обеспечении важных аспектов развития и функционирования иммунной системы. </a:t>
            </a:r>
          </a:p>
          <a:p>
            <a:r>
              <a:rPr lang="ru-RU" dirty="0" err="1" smtClean="0"/>
              <a:t>Апоптоз</a:t>
            </a:r>
            <a:r>
              <a:rPr lang="ru-RU" dirty="0" smtClean="0"/>
              <a:t> характерен для всех эукариот, начиная от одноклеточных простейших и вплоть до высших организмов. 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882352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История исследования </a:t>
            </a:r>
            <a:r>
              <a:rPr lang="ru-RU" sz="3600" dirty="0" err="1" smtClean="0"/>
              <a:t>апоптоза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340768"/>
            <a:ext cx="8820472" cy="5517232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Термин «</a:t>
            </a:r>
            <a:r>
              <a:rPr lang="ru-RU" dirty="0" err="1" smtClean="0"/>
              <a:t>апоптоз</a:t>
            </a:r>
            <a:r>
              <a:rPr lang="ru-RU" dirty="0" smtClean="0"/>
              <a:t>» был впервые применен в 1972 году в работе британских учёных — Дж. Керра, Э. </a:t>
            </a:r>
            <a:r>
              <a:rPr lang="ru-RU" dirty="0" err="1" smtClean="0"/>
              <a:t>Уайли</a:t>
            </a:r>
            <a:r>
              <a:rPr lang="ru-RU" dirty="0" smtClean="0"/>
              <a:t> и А. </a:t>
            </a:r>
            <a:r>
              <a:rPr lang="ru-RU" dirty="0" err="1" smtClean="0"/>
              <a:t>Керри</a:t>
            </a:r>
            <a:r>
              <a:rPr lang="ru-RU" dirty="0" smtClean="0"/>
              <a:t>. </a:t>
            </a:r>
          </a:p>
          <a:p>
            <a:r>
              <a:rPr lang="ru-RU" dirty="0" smtClean="0"/>
              <a:t>Впервые генетические и молекулярные механизмы </a:t>
            </a:r>
            <a:r>
              <a:rPr lang="ru-RU" dirty="0" err="1" smtClean="0"/>
              <a:t>апоптоза</a:t>
            </a:r>
            <a:r>
              <a:rPr lang="ru-RU" dirty="0" smtClean="0"/>
              <a:t> изучили С. </a:t>
            </a:r>
            <a:r>
              <a:rPr lang="ru-RU" dirty="0" err="1" smtClean="0"/>
              <a:t>Бреннер</a:t>
            </a:r>
            <a:r>
              <a:rPr lang="ru-RU" dirty="0" smtClean="0"/>
              <a:t>, Дж. </a:t>
            </a:r>
            <a:r>
              <a:rPr lang="ru-RU" dirty="0" err="1" smtClean="0"/>
              <a:t>Салстон</a:t>
            </a:r>
            <a:r>
              <a:rPr lang="ru-RU" dirty="0" smtClean="0"/>
              <a:t> и Р. </a:t>
            </a:r>
            <a:r>
              <a:rPr lang="ru-RU" dirty="0" err="1" smtClean="0"/>
              <a:t>Хорвиц</a:t>
            </a:r>
            <a:r>
              <a:rPr lang="ru-RU" dirty="0" smtClean="0"/>
              <a:t>, за что в 2002 году были удостоены Нобелевской премии по физиологии и медицине. </a:t>
            </a:r>
          </a:p>
          <a:p>
            <a:r>
              <a:rPr lang="ru-RU" dirty="0" smtClean="0"/>
              <a:t>В настоящее время эти данные широко используются в медицине при диагностике и лечении онкологических, аутоиммунных и </a:t>
            </a:r>
            <a:r>
              <a:rPr lang="ru-RU" dirty="0" err="1" smtClean="0"/>
              <a:t>нейродегенеративных</a:t>
            </a:r>
            <a:r>
              <a:rPr lang="ru-RU" dirty="0" smtClean="0"/>
              <a:t> заболеваний.</a:t>
            </a:r>
          </a:p>
          <a:p>
            <a:r>
              <a:rPr lang="ru-RU" dirty="0" smtClean="0"/>
              <a:t>Установлено, что в организме среднестатистического взрослого человека в результате </a:t>
            </a:r>
            <a:r>
              <a:rPr lang="ru-RU" dirty="0" err="1" smtClean="0"/>
              <a:t>апоптоза</a:t>
            </a:r>
            <a:r>
              <a:rPr lang="ru-RU" dirty="0" smtClean="0"/>
              <a:t> погибает </a:t>
            </a:r>
            <a:r>
              <a:rPr lang="ru-RU" u="sng" dirty="0" smtClean="0"/>
              <a:t>ежедневно порядка 50—70 миллиардов клеток</a:t>
            </a:r>
            <a:r>
              <a:rPr lang="ru-RU" dirty="0" smtClean="0"/>
              <a:t>. Для среднестатистического ребёнка в возрасте от 8 до 14 лет число клеток, погибших путём </a:t>
            </a:r>
            <a:r>
              <a:rPr lang="ru-RU" dirty="0" err="1" smtClean="0"/>
              <a:t>апоптоза</a:t>
            </a:r>
            <a:r>
              <a:rPr lang="ru-RU" dirty="0" smtClean="0"/>
              <a:t>, составляет порядка </a:t>
            </a:r>
            <a:r>
              <a:rPr lang="ru-RU" u="sng" dirty="0" smtClean="0"/>
              <a:t>20—30 миллионов</a:t>
            </a:r>
            <a:r>
              <a:rPr lang="en-US" u="sng" dirty="0" smtClean="0"/>
              <a:t> </a:t>
            </a:r>
            <a:r>
              <a:rPr lang="ru-RU" u="sng" dirty="0" smtClean="0"/>
              <a:t>в день</a:t>
            </a:r>
            <a:r>
              <a:rPr lang="ru-RU" dirty="0" smtClean="0"/>
              <a:t>. При этом восполнение утраченных клеток обеспечивается за счёт пролиферации — увеличения клеточной популяции путём деления.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1093</TotalTime>
  <Words>1434</Words>
  <Application>Microsoft Office PowerPoint</Application>
  <PresentationFormat>Экран (4:3)</PresentationFormat>
  <Paragraphs>85</Paragraphs>
  <Slides>19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2" baseType="lpstr">
      <vt:lpstr>Arial</vt:lpstr>
      <vt:lpstr>Calibri</vt:lpstr>
      <vt:lpstr>Тема Office</vt:lpstr>
      <vt:lpstr>Клеточная гибель. Некроз и апоптоз клеток.</vt:lpstr>
      <vt:lpstr>Цель лекции- дать представление о видах клеточной смерти (некрозе, апоптозе, аутофагии), причинах, факторах и  механизмах гибели клетки</vt:lpstr>
      <vt:lpstr>Некроз</vt:lpstr>
      <vt:lpstr>Некроз проходит ряд стадий</vt:lpstr>
      <vt:lpstr>Дистрофические и некробиотические изменения в печени человека</vt:lpstr>
      <vt:lpstr>Некроз миокарда (инфаркт)</vt:lpstr>
      <vt:lpstr>Инфаркт легких при курении</vt:lpstr>
      <vt:lpstr>Программируемая клеточная смерть (апоптоз)</vt:lpstr>
      <vt:lpstr>История исследования апоптоза</vt:lpstr>
      <vt:lpstr>Морфология апоптоза</vt:lpstr>
      <vt:lpstr>Морфологические отличия апоптоза и некроза</vt:lpstr>
      <vt:lpstr>Роль апоптоза в многоклеточном организме</vt:lpstr>
      <vt:lpstr>Апоптоз и процессы метаморфоза у амфибий</vt:lpstr>
      <vt:lpstr>Патологии, обусловленные нарушениями апоптоза</vt:lpstr>
      <vt:lpstr>Презентация PowerPoint</vt:lpstr>
      <vt:lpstr>Механизмы генетической программы клеточной смерти - апоптоза</vt:lpstr>
      <vt:lpstr>Презентация PowerPoint</vt:lpstr>
      <vt:lpstr>Одна из моделей развития апоптоза при отсутствии трофического фактора</vt:lpstr>
      <vt:lpstr>Список литературы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Клеточная гибель. Некроз и апоптоз клеток.</dc:title>
  <dc:creator>user</dc:creator>
  <cp:lastModifiedBy>User</cp:lastModifiedBy>
  <cp:revision>38</cp:revision>
  <dcterms:created xsi:type="dcterms:W3CDTF">2015-12-07T10:46:24Z</dcterms:created>
  <dcterms:modified xsi:type="dcterms:W3CDTF">2021-04-12T04:02:02Z</dcterms:modified>
</cp:coreProperties>
</file>